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66" r:id="rId6"/>
    <p:sldId id="261" r:id="rId7"/>
    <p:sldId id="262" r:id="rId8"/>
    <p:sldId id="263" r:id="rId9"/>
    <p:sldId id="264" r:id="rId10"/>
    <p:sldId id="267" r:id="rId11"/>
    <p:sldId id="268" r:id="rId12"/>
    <p:sldId id="269" r:id="rId13"/>
    <p:sldId id="265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94660"/>
  </p:normalViewPr>
  <p:slideViewPr>
    <p:cSldViewPr snapToGrid="0">
      <p:cViewPr varScale="1">
        <p:scale>
          <a:sx n="77" d="100"/>
          <a:sy n="77" d="100"/>
        </p:scale>
        <p:origin x="55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222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6549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82229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4028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60443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193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39567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93416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7091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1969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6947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8245F-426E-436C-96A0-5310E7304218}" type="datetimeFigureOut">
              <a:rPr lang="ko-KR" altLang="en-US" smtClean="0"/>
              <a:t>2022-10-03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C199-1AF5-4AD8-B707-14C13B84E91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79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5341938"/>
            <a:ext cx="9144000" cy="1071562"/>
          </a:xfrm>
        </p:spPr>
        <p:txBody>
          <a:bodyPr/>
          <a:lstStyle/>
          <a:p>
            <a:r>
              <a:rPr lang="ko-KR" altLang="en-US" dirty="0" smtClean="0"/>
              <a:t>주사위 이벤트 던전</a:t>
            </a:r>
            <a:endParaRPr lang="en-US" altLang="ko-KR" dirty="0" smtClean="0"/>
          </a:p>
          <a:p>
            <a:r>
              <a:rPr lang="en-US" altLang="ko-KR" dirty="0"/>
              <a:t>-</a:t>
            </a:r>
            <a:r>
              <a:rPr lang="ko-KR" altLang="en-US" dirty="0" err="1" smtClean="0"/>
              <a:t>어서오세요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비도르즈</a:t>
            </a:r>
            <a:r>
              <a:rPr lang="ko-KR" altLang="en-US" dirty="0" err="1"/>
              <a:t>에</a:t>
            </a:r>
            <a:r>
              <a:rPr lang="en-US" altLang="ko-KR" dirty="0" smtClean="0"/>
              <a:t>-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2443" y="421960"/>
            <a:ext cx="5287113" cy="451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7921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124" y="0"/>
            <a:ext cx="6889751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맵 디자인 리소스</a:t>
            </a:r>
            <a:endParaRPr lang="en-US" altLang="ko-KR" sz="1200" dirty="0" smtClean="0"/>
          </a:p>
          <a:p>
            <a:pPr algn="ctr"/>
            <a:r>
              <a:rPr lang="en-US" altLang="ko-KR" sz="1200" dirty="0" smtClean="0"/>
              <a:t>(</a:t>
            </a:r>
            <a:r>
              <a:rPr lang="ko-KR" altLang="en-US" sz="1200" dirty="0" smtClean="0"/>
              <a:t>도박장</a:t>
            </a:r>
            <a:r>
              <a:rPr lang="en-US" altLang="ko-KR" sz="1200" dirty="0" smtClean="0"/>
              <a:t>AB </a:t>
            </a:r>
            <a:r>
              <a:rPr lang="ko-KR" altLang="en-US" sz="1200" dirty="0" smtClean="0"/>
              <a:t>카펫에 적용</a:t>
            </a:r>
            <a:r>
              <a:rPr lang="en-US" altLang="ko-KR" sz="1200" dirty="0" smtClean="0"/>
              <a:t>)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1299274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4797468" cy="676405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ko-KR" altLang="en-US" sz="1800" dirty="0" smtClean="0">
                <a:solidFill>
                  <a:schemeClr val="bg1"/>
                </a:solidFill>
              </a:rPr>
              <a:t>시나리오 에디터를 이용하여 이벤트 맵 제작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55" y="1099768"/>
            <a:ext cx="4791777" cy="2666839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6120" y="1099768"/>
            <a:ext cx="4784998" cy="2666839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6756" y="4180743"/>
            <a:ext cx="4791778" cy="267725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4601" y="4180743"/>
            <a:ext cx="4796041" cy="26815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46754" y="730436"/>
            <a:ext cx="10033887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ko-KR" altLang="en-US" dirty="0" smtClean="0"/>
              <a:t>보스 및 이벤트 스테이지 제작</a:t>
            </a:r>
            <a:r>
              <a:rPr lang="en-US" altLang="ko-KR" dirty="0"/>
              <a:t>&gt;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1146754" y="3811411"/>
            <a:ext cx="10033887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&lt;</a:t>
            </a:r>
            <a:r>
              <a:rPr lang="ko-KR" altLang="en-US" dirty="0" smtClean="0"/>
              <a:t>트리거 배치 및 트리거 설정</a:t>
            </a:r>
            <a:r>
              <a:rPr lang="en-US" altLang="ko-KR" dirty="0" smtClean="0"/>
              <a:t>&gt;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979242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3581400" cy="676405"/>
          </a:xfrm>
          <a:solidFill>
            <a:schemeClr val="accent1"/>
          </a:solidFill>
        </p:spPr>
        <p:txBody>
          <a:bodyPr>
            <a:normAutofit/>
          </a:bodyPr>
          <a:lstStyle/>
          <a:p>
            <a:r>
              <a:rPr lang="ko-KR" altLang="en-US" sz="1800" smtClean="0">
                <a:solidFill>
                  <a:schemeClr val="bg1"/>
                </a:solidFill>
              </a:rPr>
              <a:t>실제 적용된 이벤트 맵 </a:t>
            </a:r>
            <a:r>
              <a:rPr lang="ko-KR" altLang="en-US" sz="1800" dirty="0" err="1" smtClean="0">
                <a:solidFill>
                  <a:schemeClr val="bg1"/>
                </a:solidFill>
              </a:rPr>
              <a:t>스크린샷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1923" y="1049228"/>
            <a:ext cx="3010277" cy="535225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460" y="1049228"/>
            <a:ext cx="3022871" cy="535225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8792" y="1049228"/>
            <a:ext cx="3019527" cy="535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109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2889" y="1544580"/>
            <a:ext cx="2286488" cy="3380241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79915" y="1544580"/>
            <a:ext cx="1630621" cy="356286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9358" y="917460"/>
            <a:ext cx="2887942" cy="5261077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64" y="1453268"/>
            <a:ext cx="3562861" cy="356286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2555" y="4600375"/>
            <a:ext cx="483245" cy="507066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9413238">
            <a:off x="5879915" y="4093309"/>
            <a:ext cx="483245" cy="507066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61638">
            <a:off x="6120936" y="2981166"/>
            <a:ext cx="483245" cy="50706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888125">
            <a:off x="6484500" y="2311879"/>
            <a:ext cx="483245" cy="507066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166441">
            <a:off x="6834482" y="3503833"/>
            <a:ext cx="483245" cy="507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115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solidFill>
            <a:schemeClr val="accent5">
              <a:lumMod val="75000"/>
            </a:schemeClr>
          </a:solidFill>
        </p:spPr>
        <p:txBody>
          <a:bodyPr/>
          <a:lstStyle/>
          <a:p>
            <a:pPr algn="ctr"/>
            <a:r>
              <a:rPr lang="ko-KR" altLang="en-US" dirty="0">
                <a:solidFill>
                  <a:schemeClr val="bg1"/>
                </a:solidFill>
              </a:rPr>
              <a:t>시나리오 </a:t>
            </a:r>
            <a:r>
              <a:rPr lang="ko-KR" altLang="en-US" dirty="0" smtClean="0">
                <a:solidFill>
                  <a:schemeClr val="bg1"/>
                </a:solidFill>
              </a:rPr>
              <a:t>컨셉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solidFill>
            <a:schemeClr val="bg2">
              <a:lumMod val="75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도박장</a:t>
            </a:r>
            <a:r>
              <a:rPr lang="en-US" altLang="ko-KR" dirty="0"/>
              <a:t>AB</a:t>
            </a:r>
            <a:r>
              <a:rPr lang="ko-KR" altLang="en-US" dirty="0"/>
              <a:t>의 사건이 끝나고 히터의 이자를 상환한 천둥 일행은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한동안 평온한 나날을 보낸다</a:t>
            </a:r>
            <a:r>
              <a:rPr lang="en-US" altLang="ko-KR" dirty="0"/>
              <a:t>.</a:t>
            </a:r>
          </a:p>
          <a:p>
            <a:pPr marL="0" indent="0">
              <a:buNone/>
            </a:pPr>
            <a:r>
              <a:rPr lang="ko-KR" altLang="en-US" dirty="0"/>
              <a:t>그러던 어느 날 천둥은 </a:t>
            </a:r>
            <a:r>
              <a:rPr lang="ko-KR" altLang="en-US" dirty="0" err="1" smtClean="0"/>
              <a:t>히터로부터</a:t>
            </a:r>
            <a:r>
              <a:rPr lang="ko-KR" altLang="en-US" dirty="0" smtClean="0"/>
              <a:t> 신도림에서 개발되어 사람을 미치게 만든다는 마약 일명 </a:t>
            </a:r>
            <a:r>
              <a:rPr lang="en-US" altLang="ko-KR" dirty="0" smtClean="0"/>
              <a:t>DICE</a:t>
            </a:r>
            <a:r>
              <a:rPr lang="ko-KR" altLang="en-US" dirty="0" smtClean="0"/>
              <a:t>가 </a:t>
            </a:r>
            <a:r>
              <a:rPr lang="ko-KR" altLang="en-US" dirty="0" err="1" smtClean="0"/>
              <a:t>비돌에</a:t>
            </a:r>
            <a:r>
              <a:rPr lang="ko-KR" altLang="en-US" dirty="0" smtClean="0"/>
              <a:t> 유통되고 있을 수 있다는 말을 듣게 된다</a:t>
            </a:r>
            <a:r>
              <a:rPr lang="en-US" altLang="ko-KR" dirty="0" smtClean="0"/>
              <a:t>. </a:t>
            </a:r>
          </a:p>
          <a:p>
            <a:pPr marL="0" indent="0">
              <a:buNone/>
            </a:pPr>
            <a:r>
              <a:rPr lang="ko-KR" altLang="en-US" dirty="0" err="1" smtClean="0"/>
              <a:t>비돌에</a:t>
            </a:r>
            <a:r>
              <a:rPr lang="ko-KR" altLang="en-US" dirty="0" smtClean="0"/>
              <a:t> 돌아온 천둥은 바로 사건의 진상을 파헤치기 시작하고 보드게임 카페 </a:t>
            </a:r>
            <a:r>
              <a:rPr lang="ko-KR" altLang="en-US" dirty="0" err="1" smtClean="0"/>
              <a:t>비도르즈라는</a:t>
            </a:r>
            <a:r>
              <a:rPr lang="ko-KR" altLang="en-US" dirty="0" smtClean="0"/>
              <a:t> 곳에서 </a:t>
            </a:r>
            <a:r>
              <a:rPr lang="en-US" altLang="ko-KR" dirty="0" smtClean="0"/>
              <a:t>DICE</a:t>
            </a:r>
            <a:r>
              <a:rPr lang="ko-KR" altLang="en-US" dirty="0" smtClean="0"/>
              <a:t>가 유통되고 있다는 정보를 입수하게 된다</a:t>
            </a:r>
            <a:r>
              <a:rPr lang="en-US" altLang="ko-KR" dirty="0" smtClean="0"/>
              <a:t>. </a:t>
            </a:r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63759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251245"/>
              </p:ext>
            </p:extLst>
          </p:nvPr>
        </p:nvGraphicFramePr>
        <p:xfrm>
          <a:off x="1933632" y="3264051"/>
          <a:ext cx="8324736" cy="23976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4912">
                  <a:extLst>
                    <a:ext uri="{9D8B030D-6E8A-4147-A177-3AD203B41FA5}">
                      <a16:colId xmlns:a16="http://schemas.microsoft.com/office/drawing/2014/main" val="3499721821"/>
                    </a:ext>
                  </a:extLst>
                </a:gridCol>
                <a:gridCol w="2424240">
                  <a:extLst>
                    <a:ext uri="{9D8B030D-6E8A-4147-A177-3AD203B41FA5}">
                      <a16:colId xmlns:a16="http://schemas.microsoft.com/office/drawing/2014/main" val="4070221848"/>
                    </a:ext>
                  </a:extLst>
                </a:gridCol>
                <a:gridCol w="3125584">
                  <a:extLst>
                    <a:ext uri="{9D8B030D-6E8A-4147-A177-3AD203B41FA5}">
                      <a16:colId xmlns:a16="http://schemas.microsoft.com/office/drawing/2014/main" val="3197156263"/>
                    </a:ext>
                  </a:extLst>
                </a:gridCol>
              </a:tblGrid>
              <a:tr h="5994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난이도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보스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보상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extLst>
                  <a:ext uri="{0D108BD9-81ED-4DB2-BD59-A6C34878D82A}">
                    <a16:rowId xmlns:a16="http://schemas.microsoft.com/office/drawing/2014/main" val="148370066"/>
                  </a:ext>
                </a:extLst>
              </a:tr>
              <a:tr h="5994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쉬움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err="1" smtClean="0"/>
                        <a:t>한손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이벤트 티켓 </a:t>
                      </a:r>
                      <a:r>
                        <a:rPr lang="en-US" altLang="ko-KR" sz="2900" dirty="0" smtClean="0"/>
                        <a:t>*</a:t>
                      </a:r>
                      <a:r>
                        <a:rPr lang="en-US" altLang="ko-KR" sz="2900" baseline="0" dirty="0" smtClean="0"/>
                        <a:t> 5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extLst>
                  <a:ext uri="{0D108BD9-81ED-4DB2-BD59-A6C34878D82A}">
                    <a16:rowId xmlns:a16="http://schemas.microsoft.com/office/drawing/2014/main" val="1984933786"/>
                  </a:ext>
                </a:extLst>
              </a:tr>
              <a:tr h="5994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어려움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err="1" smtClean="0"/>
                        <a:t>왕눈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이벤트 티켓 </a:t>
                      </a:r>
                      <a:r>
                        <a:rPr lang="en-US" altLang="ko-KR" sz="2900" dirty="0" smtClean="0"/>
                        <a:t>*</a:t>
                      </a:r>
                      <a:r>
                        <a:rPr lang="en-US" altLang="ko-KR" sz="2900" baseline="0" dirty="0" smtClean="0"/>
                        <a:t> 7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extLst>
                  <a:ext uri="{0D108BD9-81ED-4DB2-BD59-A6C34878D82A}">
                    <a16:rowId xmlns:a16="http://schemas.microsoft.com/office/drawing/2014/main" val="3340250557"/>
                  </a:ext>
                </a:extLst>
              </a:tr>
              <a:tr h="59940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지옥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진수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900" dirty="0" smtClean="0"/>
                        <a:t>이벤트 티켓 </a:t>
                      </a:r>
                      <a:r>
                        <a:rPr lang="en-US" altLang="ko-KR" sz="2900" dirty="0" smtClean="0"/>
                        <a:t>*</a:t>
                      </a:r>
                      <a:r>
                        <a:rPr lang="en-US" altLang="ko-KR" sz="2900" baseline="0" dirty="0" smtClean="0"/>
                        <a:t> 10</a:t>
                      </a:r>
                      <a:endParaRPr lang="ko-KR" altLang="en-US" sz="2900" dirty="0"/>
                    </a:p>
                  </a:txBody>
                  <a:tcPr marL="147798" marR="147798" marT="73899" marB="73899"/>
                </a:tc>
                <a:extLst>
                  <a:ext uri="{0D108BD9-81ED-4DB2-BD59-A6C34878D82A}">
                    <a16:rowId xmlns:a16="http://schemas.microsoft.com/office/drawing/2014/main" val="2845853267"/>
                  </a:ext>
                </a:extLst>
              </a:tr>
            </a:tbl>
          </a:graphicData>
        </a:graphic>
      </p:graphicFrame>
      <p:sp>
        <p:nvSpPr>
          <p:cNvPr id="5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이벤트 던전 </a:t>
            </a:r>
            <a:r>
              <a:rPr lang="ko-KR" altLang="en-US" dirty="0" err="1" smtClean="0">
                <a:solidFill>
                  <a:schemeClr val="bg1"/>
                </a:solidFill>
              </a:rPr>
              <a:t>난이도별</a:t>
            </a:r>
            <a:r>
              <a:rPr lang="ko-KR" altLang="en-US" dirty="0" smtClean="0">
                <a:solidFill>
                  <a:schemeClr val="bg1"/>
                </a:solidFill>
              </a:rPr>
              <a:t> 보상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4627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256085" y="1801218"/>
            <a:ext cx="1542197" cy="928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던전 쉬움 시작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2783195" y="1801218"/>
            <a:ext cx="1542197" cy="9280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천둥과 히터의 대화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7837414" y="1801218"/>
            <a:ext cx="1542197" cy="92804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전투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/>
        </p:nvSpPr>
        <p:spPr>
          <a:xfrm>
            <a:off x="5310305" y="1801218"/>
            <a:ext cx="1542197" cy="9280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천둥과 </a:t>
            </a:r>
            <a:r>
              <a:rPr lang="ko-KR" altLang="en-US" dirty="0" err="1" smtClean="0"/>
              <a:t>한손의</a:t>
            </a:r>
            <a:r>
              <a:rPr lang="ko-KR" altLang="en-US" dirty="0" smtClean="0"/>
              <a:t> 대화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256085" y="2976629"/>
            <a:ext cx="1542197" cy="928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던전 어려움 시작</a:t>
            </a:r>
            <a:endParaRPr lang="ko-KR" altLang="en-US" dirty="0"/>
          </a:p>
        </p:txBody>
      </p:sp>
      <p:sp>
        <p:nvSpPr>
          <p:cNvPr id="10" name="모서리가 둥근 직사각형 9"/>
          <p:cNvSpPr/>
          <p:nvPr/>
        </p:nvSpPr>
        <p:spPr>
          <a:xfrm>
            <a:off x="2783195" y="2976629"/>
            <a:ext cx="1542197" cy="9280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왕눈과</a:t>
            </a:r>
            <a:r>
              <a:rPr lang="ko-KR" altLang="en-US" dirty="0" smtClean="0"/>
              <a:t> 천둥의 대화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5310305" y="2976629"/>
            <a:ext cx="1542197" cy="92804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전투</a:t>
            </a:r>
            <a:endParaRPr lang="ko-KR" altLang="en-US" dirty="0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6085" y="4152040"/>
            <a:ext cx="1542197" cy="928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던전 헬 시작</a:t>
            </a:r>
            <a:endParaRPr lang="ko-KR" altLang="en-US" dirty="0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2783195" y="4152040"/>
            <a:ext cx="1542197" cy="9280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진수와 천둥의 대화</a:t>
            </a:r>
            <a:endParaRPr lang="ko-KR" altLang="en-US" dirty="0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5310305" y="4152040"/>
            <a:ext cx="1542197" cy="92804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전투</a:t>
            </a:r>
            <a:endParaRPr lang="ko-KR" altLang="en-US" dirty="0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7837415" y="4152040"/>
            <a:ext cx="1542197" cy="928048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진수와 천둥의 대화</a:t>
            </a:r>
            <a:endParaRPr lang="ko-KR" altLang="en-US" dirty="0"/>
          </a:p>
        </p:txBody>
      </p:sp>
      <p:sp>
        <p:nvSpPr>
          <p:cNvPr id="25" name="오른쪽 화살표 24"/>
          <p:cNvSpPr/>
          <p:nvPr/>
        </p:nvSpPr>
        <p:spPr>
          <a:xfrm>
            <a:off x="1970016" y="2108292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오른쪽 화살표 25"/>
          <p:cNvSpPr/>
          <p:nvPr/>
        </p:nvSpPr>
        <p:spPr>
          <a:xfrm>
            <a:off x="4497126" y="2108291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오른쪽 화살표 26"/>
          <p:cNvSpPr/>
          <p:nvPr/>
        </p:nvSpPr>
        <p:spPr>
          <a:xfrm>
            <a:off x="7024236" y="2108290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오른쪽 화살표 27"/>
          <p:cNvSpPr/>
          <p:nvPr/>
        </p:nvSpPr>
        <p:spPr>
          <a:xfrm>
            <a:off x="1970016" y="3283704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오른쪽 화살표 28"/>
          <p:cNvSpPr/>
          <p:nvPr/>
        </p:nvSpPr>
        <p:spPr>
          <a:xfrm>
            <a:off x="4497126" y="3283703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오른쪽 화살표 30"/>
          <p:cNvSpPr/>
          <p:nvPr/>
        </p:nvSpPr>
        <p:spPr>
          <a:xfrm>
            <a:off x="1970016" y="4459114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오른쪽 화살표 31"/>
          <p:cNvSpPr/>
          <p:nvPr/>
        </p:nvSpPr>
        <p:spPr>
          <a:xfrm>
            <a:off x="4497126" y="4459113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오른쪽 화살표 32"/>
          <p:cNvSpPr/>
          <p:nvPr/>
        </p:nvSpPr>
        <p:spPr>
          <a:xfrm>
            <a:off x="7024236" y="4459112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제목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chemeClr val="accent5">
              <a:lumMod val="75000"/>
            </a:schemeClr>
          </a:solidFill>
        </p:spPr>
        <p:txBody>
          <a:bodyPr/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이벤트 던전 흐름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2783195" y="5815379"/>
            <a:ext cx="1542197" cy="928048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전투</a:t>
            </a:r>
            <a:endParaRPr lang="ko-KR" altLang="en-US" dirty="0"/>
          </a:p>
        </p:txBody>
      </p:sp>
      <p:sp>
        <p:nvSpPr>
          <p:cNvPr id="34" name="모서리가 둥근 직사각형 33"/>
          <p:cNvSpPr/>
          <p:nvPr/>
        </p:nvSpPr>
        <p:spPr>
          <a:xfrm>
            <a:off x="256086" y="5815379"/>
            <a:ext cx="1542197" cy="92804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이벤트 던전  시작</a:t>
            </a:r>
            <a:endParaRPr lang="ko-KR" altLang="en-US" dirty="0"/>
          </a:p>
        </p:txBody>
      </p:sp>
      <p:sp>
        <p:nvSpPr>
          <p:cNvPr id="35" name="오른쪽 화살표 34"/>
          <p:cNvSpPr/>
          <p:nvPr/>
        </p:nvSpPr>
        <p:spPr>
          <a:xfrm>
            <a:off x="1970017" y="6122453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0" y="5341542"/>
            <a:ext cx="12192000" cy="369332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   ※</a:t>
            </a:r>
            <a:r>
              <a:rPr lang="ko-KR" altLang="en-US" dirty="0" smtClean="0"/>
              <a:t>해당 난이도 </a:t>
            </a:r>
            <a:r>
              <a:rPr lang="en-US" altLang="ko-KR" dirty="0" smtClean="0"/>
              <a:t>1</a:t>
            </a:r>
            <a:r>
              <a:rPr lang="ko-KR" altLang="en-US" dirty="0" smtClean="0"/>
              <a:t>회 이상 </a:t>
            </a:r>
            <a:r>
              <a:rPr lang="ko-KR" altLang="en-US" dirty="0" err="1" smtClean="0"/>
              <a:t>클리어</a:t>
            </a:r>
            <a:r>
              <a:rPr lang="ko-KR" altLang="en-US" dirty="0" smtClean="0"/>
              <a:t> 시 대화 씬 </a:t>
            </a:r>
            <a:r>
              <a:rPr lang="ko-KR" altLang="en-US" dirty="0" err="1" smtClean="0">
                <a:solidFill>
                  <a:srgbClr val="C00000"/>
                </a:solidFill>
              </a:rPr>
              <a:t>스킵</a:t>
            </a:r>
            <a:endParaRPr lang="ko-KR" altLang="en-US" dirty="0">
              <a:solidFill>
                <a:srgbClr val="C00000"/>
              </a:solidFill>
            </a:endParaRPr>
          </a:p>
        </p:txBody>
      </p:sp>
      <p:sp>
        <p:nvSpPr>
          <p:cNvPr id="36" name="오른쪽 화살표 35"/>
          <p:cNvSpPr/>
          <p:nvPr/>
        </p:nvSpPr>
        <p:spPr>
          <a:xfrm>
            <a:off x="9551344" y="2108290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오른쪽 화살표 36"/>
          <p:cNvSpPr/>
          <p:nvPr/>
        </p:nvSpPr>
        <p:spPr>
          <a:xfrm>
            <a:off x="9551344" y="4459112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모서리가 둥근 직사각형 37"/>
          <p:cNvSpPr/>
          <p:nvPr/>
        </p:nvSpPr>
        <p:spPr>
          <a:xfrm>
            <a:off x="10364521" y="1795193"/>
            <a:ext cx="1542197" cy="928048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클리어</a:t>
            </a:r>
            <a:r>
              <a:rPr lang="en-US" altLang="ko-KR" dirty="0"/>
              <a:t>(</a:t>
            </a:r>
            <a:r>
              <a:rPr lang="ko-KR" altLang="en-US" dirty="0" smtClean="0"/>
              <a:t>보상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39" name="모서리가 둥근 직사각형 38"/>
          <p:cNvSpPr/>
          <p:nvPr/>
        </p:nvSpPr>
        <p:spPr>
          <a:xfrm>
            <a:off x="10364522" y="4146015"/>
            <a:ext cx="1542197" cy="928048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/>
              <a:t>클리어</a:t>
            </a:r>
            <a:r>
              <a:rPr lang="en-US" altLang="ko-KR" dirty="0"/>
              <a:t>(</a:t>
            </a:r>
            <a:r>
              <a:rPr lang="ko-KR" altLang="en-US" dirty="0"/>
              <a:t>보상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0" name="오른쪽 화살표 39"/>
          <p:cNvSpPr/>
          <p:nvPr/>
        </p:nvSpPr>
        <p:spPr>
          <a:xfrm>
            <a:off x="7024236" y="3289723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모서리가 둥근 직사각형 40"/>
          <p:cNvSpPr/>
          <p:nvPr/>
        </p:nvSpPr>
        <p:spPr>
          <a:xfrm>
            <a:off x="7837413" y="2976626"/>
            <a:ext cx="1542197" cy="928048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클리어</a:t>
            </a:r>
            <a:r>
              <a:rPr lang="en-US" altLang="ko-KR" dirty="0"/>
              <a:t>(</a:t>
            </a:r>
            <a:r>
              <a:rPr lang="ko-KR" altLang="en-US" dirty="0" smtClean="0"/>
              <a:t>보상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  <p:sp>
        <p:nvSpPr>
          <p:cNvPr id="42" name="오른쪽 화살표 41"/>
          <p:cNvSpPr/>
          <p:nvPr/>
        </p:nvSpPr>
        <p:spPr>
          <a:xfrm>
            <a:off x="4497127" y="6122453"/>
            <a:ext cx="641445" cy="31389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모서리가 둥근 직사각형 42"/>
          <p:cNvSpPr/>
          <p:nvPr/>
        </p:nvSpPr>
        <p:spPr>
          <a:xfrm>
            <a:off x="5310304" y="5809356"/>
            <a:ext cx="1542197" cy="928048"/>
          </a:xfrm>
          <a:prstGeom prst="roundRect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 smtClean="0"/>
              <a:t>클리어</a:t>
            </a:r>
            <a:r>
              <a:rPr lang="en-US" altLang="ko-KR" dirty="0"/>
              <a:t>(</a:t>
            </a:r>
            <a:r>
              <a:rPr lang="ko-KR" altLang="en-US" dirty="0" smtClean="0"/>
              <a:t>보상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05217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975350"/>
              </p:ext>
            </p:extLst>
          </p:nvPr>
        </p:nvGraphicFramePr>
        <p:xfrm>
          <a:off x="2156414" y="106072"/>
          <a:ext cx="8003586" cy="66348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866">
                  <a:extLst>
                    <a:ext uri="{9D8B030D-6E8A-4147-A177-3AD203B41FA5}">
                      <a16:colId xmlns:a16="http://schemas.microsoft.com/office/drawing/2014/main" val="2519328812"/>
                    </a:ext>
                  </a:extLst>
                </a:gridCol>
                <a:gridCol w="6776720">
                  <a:extLst>
                    <a:ext uri="{9D8B030D-6E8A-4147-A177-3AD203B41FA5}">
                      <a16:colId xmlns:a16="http://schemas.microsoft.com/office/drawing/2014/main" val="222492973"/>
                    </a:ext>
                  </a:extLst>
                </a:gridCol>
              </a:tblGrid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인물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대사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985059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이번 달 이자도 확실히 받았습니다</a:t>
                      </a:r>
                      <a:r>
                        <a:rPr lang="en-US" altLang="ko-KR" sz="1800" dirty="0" smtClean="0"/>
                        <a:t>.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72314867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매 번 이용 감사합니다</a:t>
                      </a:r>
                      <a:r>
                        <a:rPr lang="ko-KR" altLang="en-US" sz="1800" baseline="0" dirty="0" smtClean="0"/>
                        <a:t> 고객님</a:t>
                      </a:r>
                      <a:r>
                        <a:rPr lang="en-US" altLang="ko-KR" sz="1800" baseline="0" dirty="0" smtClean="0"/>
                        <a:t>~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12184837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하</a:t>
                      </a:r>
                      <a:r>
                        <a:rPr lang="en-US" altLang="ko-KR" sz="1800" dirty="0" smtClean="0"/>
                        <a:t>.. </a:t>
                      </a:r>
                      <a:r>
                        <a:rPr lang="ko-KR" altLang="en-US" sz="1800" dirty="0" smtClean="0"/>
                        <a:t>이번 달 수입도 이자로 다 나갔네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801656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뭐 좋은 정보 없어</a:t>
                      </a:r>
                      <a:r>
                        <a:rPr lang="en-US" altLang="ko-KR" sz="1800" baseline="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053159869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정보라</a:t>
                      </a:r>
                      <a:r>
                        <a:rPr lang="en-US" altLang="ko-KR" sz="1800" dirty="0" smtClean="0"/>
                        <a:t>.. </a:t>
                      </a:r>
                      <a:r>
                        <a:rPr lang="ko-KR" altLang="en-US" sz="1800" dirty="0" smtClean="0"/>
                        <a:t>그러고 보니 </a:t>
                      </a:r>
                      <a:r>
                        <a:rPr lang="ko-KR" altLang="en-US" sz="1800" dirty="0" err="1" smtClean="0"/>
                        <a:t>천둥님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최근에 이런 소문이 있습니다</a:t>
                      </a:r>
                      <a:r>
                        <a:rPr lang="en-US" altLang="ko-KR" sz="1800" dirty="0" smtClean="0"/>
                        <a:t>.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440867111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신도림에서 개발된 </a:t>
                      </a:r>
                      <a:r>
                        <a:rPr lang="en-US" altLang="ko-KR" sz="1800" dirty="0" smtClean="0"/>
                        <a:t>DICE</a:t>
                      </a:r>
                      <a:r>
                        <a:rPr lang="ko-KR" altLang="en-US" sz="1800" dirty="0" smtClean="0"/>
                        <a:t>라는 물건이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err="1" smtClean="0"/>
                        <a:t>비돌으로</a:t>
                      </a:r>
                      <a:r>
                        <a:rPr lang="ko-KR" altLang="en-US" sz="1800" dirty="0" smtClean="0"/>
                        <a:t> 유통되고 있다고 하더군요</a:t>
                      </a:r>
                      <a:endParaRPr lang="en-US" altLang="ko-KR" sz="1800" dirty="0" smtClean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767486519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소문에 의하면 </a:t>
                      </a:r>
                      <a:r>
                        <a:rPr lang="en-US" altLang="ko-KR" sz="1800" dirty="0" smtClean="0"/>
                        <a:t>DICE</a:t>
                      </a:r>
                      <a:r>
                        <a:rPr lang="ko-KR" altLang="en-US" sz="1800" dirty="0" smtClean="0"/>
                        <a:t>를 입수한 사람들은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조울증에 걸린 사람처럼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43731750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행복감과 </a:t>
                      </a:r>
                      <a:r>
                        <a:rPr lang="ko-KR" altLang="en-US" sz="1800" dirty="0" err="1" smtClean="0"/>
                        <a:t>우울감이</a:t>
                      </a:r>
                      <a:r>
                        <a:rPr lang="ko-KR" altLang="en-US" sz="1800" dirty="0" smtClean="0"/>
                        <a:t> 반복되다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혼이 빠져나간 것처럼 무기력해진다고 합니다</a:t>
                      </a:r>
                      <a:r>
                        <a:rPr lang="en-US" altLang="ko-KR" sz="1800" dirty="0" smtClean="0"/>
                        <a:t>.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043710272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히터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어디까지나 소문이지만 사실이라면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심각한 문제입니다</a:t>
                      </a:r>
                      <a:r>
                        <a:rPr lang="en-US" altLang="ko-KR" sz="1800" dirty="0" smtClean="0"/>
                        <a:t>. </a:t>
                      </a:r>
                      <a:r>
                        <a:rPr lang="ko-KR" altLang="en-US" sz="1800" dirty="0" err="1" smtClean="0"/>
                        <a:t>천둥님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77879760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그런 물건이 </a:t>
                      </a:r>
                      <a:r>
                        <a:rPr lang="ko-KR" altLang="en-US" sz="1800" dirty="0" err="1" smtClean="0"/>
                        <a:t>비돌에</a:t>
                      </a:r>
                      <a:r>
                        <a:rPr lang="en-US" altLang="ko-KR" sz="1800" smtClean="0"/>
                        <a:t>?</a:t>
                      </a:r>
                      <a:r>
                        <a:rPr lang="en-US" altLang="ko-KR" sz="1800" baseline="0" smtClean="0"/>
                        <a:t> </a:t>
                      </a:r>
                      <a:r>
                        <a:rPr lang="en-US" altLang="ko-KR" sz="1800" baseline="0" dirty="0" smtClean="0"/>
                        <a:t>DICE..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94900582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프롤로그</a:t>
            </a:r>
            <a:endParaRPr lang="en-US" altLang="ko-KR" dirty="0" smtClean="0"/>
          </a:p>
          <a:p>
            <a:pPr algn="ctr"/>
            <a:r>
              <a:rPr lang="en-US" altLang="ko-KR" sz="1400" dirty="0" smtClean="0"/>
              <a:t>Event_Stage_DICE_00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8096650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6433947"/>
              </p:ext>
            </p:extLst>
          </p:nvPr>
        </p:nvGraphicFramePr>
        <p:xfrm>
          <a:off x="2156414" y="706574"/>
          <a:ext cx="8003586" cy="54226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866">
                  <a:extLst>
                    <a:ext uri="{9D8B030D-6E8A-4147-A177-3AD203B41FA5}">
                      <a16:colId xmlns:a16="http://schemas.microsoft.com/office/drawing/2014/main" val="2519328812"/>
                    </a:ext>
                  </a:extLst>
                </a:gridCol>
                <a:gridCol w="6776720">
                  <a:extLst>
                    <a:ext uri="{9D8B030D-6E8A-4147-A177-3AD203B41FA5}">
                      <a16:colId xmlns:a16="http://schemas.microsoft.com/office/drawing/2014/main" val="222492973"/>
                    </a:ext>
                  </a:extLst>
                </a:gridCol>
              </a:tblGrid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인물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대사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985059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보드</a:t>
                      </a:r>
                      <a:r>
                        <a:rPr lang="ko-KR" altLang="en-US" sz="1800" baseline="0" dirty="0" smtClean="0"/>
                        <a:t>게임 카페</a:t>
                      </a:r>
                      <a:r>
                        <a:rPr lang="en-US" altLang="ko-KR" sz="1800" baseline="0" dirty="0" smtClean="0"/>
                        <a:t>? </a:t>
                      </a:r>
                      <a:r>
                        <a:rPr lang="ko-KR" altLang="en-US" sz="1800" baseline="0" dirty="0" smtClean="0"/>
                        <a:t>이런 곳에서 </a:t>
                      </a:r>
                      <a:r>
                        <a:rPr lang="en-US" altLang="ko-KR" sz="1800" baseline="0" dirty="0" smtClean="0"/>
                        <a:t>DICE</a:t>
                      </a:r>
                      <a:r>
                        <a:rPr lang="ko-KR" altLang="en-US" sz="1800" baseline="0" dirty="0" smtClean="0"/>
                        <a:t>라는 물건이 유통되고 있다고</a:t>
                      </a:r>
                      <a:r>
                        <a:rPr lang="en-US" altLang="ko-KR" sz="1800" baseline="0" dirty="0" smtClean="0"/>
                        <a:t>? </a:t>
                      </a:r>
                    </a:p>
                    <a:p>
                      <a:pPr algn="ctr" latinLnBrk="1"/>
                      <a:r>
                        <a:rPr lang="ko-KR" altLang="en-US" sz="1800" baseline="0" dirty="0" smtClean="0"/>
                        <a:t>아마도 정상적인 가게로 위장하고 있는 거겠지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575275919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어서오세요</a:t>
                      </a:r>
                      <a:r>
                        <a:rPr lang="ko-KR" altLang="en-US" sz="1800" dirty="0" smtClean="0"/>
                        <a:t> 손님</a:t>
                      </a:r>
                      <a:r>
                        <a:rPr lang="en-US" altLang="ko-KR" sz="1800" dirty="0" smtClean="0"/>
                        <a:t>. </a:t>
                      </a:r>
                      <a:r>
                        <a:rPr lang="ko-KR" altLang="en-US" sz="1800" dirty="0" smtClean="0"/>
                        <a:t>어</a:t>
                      </a:r>
                      <a:r>
                        <a:rPr lang="en-US" altLang="ko-KR" sz="1800" dirty="0" smtClean="0"/>
                        <a:t>..?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너는 천둥</a:t>
                      </a:r>
                      <a:r>
                        <a:rPr lang="en-US" altLang="ko-KR" sz="1800" baseline="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549843958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뭐야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너 나 알아</a:t>
                      </a:r>
                      <a:r>
                        <a:rPr lang="en-US" altLang="ko-KR" sz="1800" dirty="0" smtClean="0"/>
                        <a:t>?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04109024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벌써 </a:t>
                      </a:r>
                      <a:r>
                        <a:rPr lang="ko-KR" altLang="en-US" sz="1800" dirty="0" err="1" smtClean="0"/>
                        <a:t>까먹었어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나야 나 </a:t>
                      </a:r>
                      <a:r>
                        <a:rPr lang="en-US" altLang="ko-KR" sz="1800" dirty="0" smtClean="0"/>
                        <a:t>AB</a:t>
                      </a:r>
                      <a:r>
                        <a:rPr lang="ko-KR" altLang="en-US" sz="1800" dirty="0" smtClean="0"/>
                        <a:t>의 선수 </a:t>
                      </a:r>
                      <a:r>
                        <a:rPr lang="ko-KR" altLang="en-US" sz="1800" dirty="0" err="1" smtClean="0"/>
                        <a:t>한손</a:t>
                      </a:r>
                      <a:r>
                        <a:rPr lang="en-US" altLang="ko-KR" sz="1800" dirty="0" smtClean="0"/>
                        <a:t>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1068593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aseline="0" dirty="0" smtClean="0"/>
                        <a:t>AB? </a:t>
                      </a:r>
                      <a:r>
                        <a:rPr lang="ko-KR" altLang="en-US" sz="1800" baseline="0" dirty="0" smtClean="0"/>
                        <a:t>아아 기억났다</a:t>
                      </a:r>
                      <a:r>
                        <a:rPr lang="en-US" altLang="ko-KR" sz="1800" baseline="0" dirty="0" smtClean="0"/>
                        <a:t>. </a:t>
                      </a:r>
                      <a:r>
                        <a:rPr lang="ko-KR" altLang="en-US" sz="1800" baseline="0" dirty="0" smtClean="0"/>
                        <a:t>그건 그렇고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ko-KR" altLang="en-US" sz="1800" baseline="0" dirty="0" smtClean="0"/>
                        <a:t>여기서 </a:t>
                      </a:r>
                      <a:r>
                        <a:rPr lang="en-US" altLang="ko-KR" sz="1800" baseline="0" dirty="0" smtClean="0"/>
                        <a:t>DICE</a:t>
                      </a:r>
                      <a:r>
                        <a:rPr lang="ko-KR" altLang="en-US" sz="1800" baseline="0" dirty="0" smtClean="0"/>
                        <a:t>를 유통하고 있다는 게 사실이야</a:t>
                      </a:r>
                      <a:r>
                        <a:rPr lang="en-US" altLang="ko-KR" sz="1800" baseline="0" dirty="0" smtClean="0"/>
                        <a:t>?!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44503433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smtClean="0"/>
                        <a:t>DICE?</a:t>
                      </a:r>
                      <a:r>
                        <a:rPr lang="en-US" altLang="ko-KR" sz="1800" baseline="0" smtClean="0"/>
                        <a:t> </a:t>
                      </a:r>
                      <a:r>
                        <a:rPr lang="ko-KR" altLang="en-US" sz="1800" baseline="0" smtClean="0"/>
                        <a:t>그야 있지 여긴 보드게임 카페니까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897877547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smtClean="0"/>
                        <a:t>역시나 그랬군</a:t>
                      </a:r>
                      <a:r>
                        <a:rPr lang="en-US" altLang="ko-KR" sz="1800" smtClean="0"/>
                        <a:t>! </a:t>
                      </a:r>
                      <a:r>
                        <a:rPr lang="ko-KR" altLang="en-US" sz="1800" smtClean="0"/>
                        <a:t>이 녀석들</a:t>
                      </a:r>
                      <a:r>
                        <a:rPr lang="en-US" altLang="ko-KR" sz="1800" baseline="0" smtClean="0"/>
                        <a:t> </a:t>
                      </a:r>
                    </a:p>
                    <a:p>
                      <a:pPr algn="ctr" latinLnBrk="1"/>
                      <a:r>
                        <a:rPr lang="ko-KR" altLang="en-US" sz="1800" baseline="0" smtClean="0"/>
                        <a:t>거둬준 은혜도 모르고</a:t>
                      </a:r>
                      <a:r>
                        <a:rPr lang="en-US" altLang="ko-KR" sz="1800" baseline="0" smtClean="0"/>
                        <a:t>!!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046198736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갑자기 뭔데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err="1" smtClean="0"/>
                        <a:t>이봐이봐</a:t>
                      </a:r>
                      <a:r>
                        <a:rPr lang="en-US" altLang="ko-KR" sz="1800" dirty="0" smtClean="0"/>
                        <a:t>!!!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말로 하자고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184049872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/>
              <a:t>프롤로그</a:t>
            </a:r>
            <a:endParaRPr lang="en-US" altLang="ko-KR" dirty="0" smtClean="0"/>
          </a:p>
          <a:p>
            <a:pPr algn="ctr"/>
            <a:r>
              <a:rPr lang="en-US" altLang="ko-KR" sz="1400" dirty="0" smtClean="0"/>
              <a:t>Event_Stage_DICE_01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382596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048783"/>
              </p:ext>
            </p:extLst>
          </p:nvPr>
        </p:nvGraphicFramePr>
        <p:xfrm>
          <a:off x="2156414" y="706574"/>
          <a:ext cx="8003586" cy="555281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866">
                  <a:extLst>
                    <a:ext uri="{9D8B030D-6E8A-4147-A177-3AD203B41FA5}">
                      <a16:colId xmlns:a16="http://schemas.microsoft.com/office/drawing/2014/main" val="2519328812"/>
                    </a:ext>
                  </a:extLst>
                </a:gridCol>
                <a:gridCol w="6776720">
                  <a:extLst>
                    <a:ext uri="{9D8B030D-6E8A-4147-A177-3AD203B41FA5}">
                      <a16:colId xmlns:a16="http://schemas.microsoft.com/office/drawing/2014/main" val="222492973"/>
                    </a:ext>
                  </a:extLst>
                </a:gridCol>
              </a:tblGrid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인물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대사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985059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왕눈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뭔데 이렇게 소란스러워</a:t>
                      </a:r>
                      <a:r>
                        <a:rPr lang="en-US" altLang="ko-KR" sz="180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575275919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형님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smtClean="0"/>
                        <a:t>갑자기 천둥 저놈이 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쳐들어와서 난동을 피워서</a:t>
                      </a:r>
                      <a:r>
                        <a:rPr lang="en-US" altLang="ko-KR" sz="1800" dirty="0" smtClean="0"/>
                        <a:t>…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549843958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왕눈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남의 가게에서 </a:t>
                      </a:r>
                      <a:r>
                        <a:rPr lang="ko-KR" altLang="en-US" sz="1800" dirty="0" err="1" smtClean="0"/>
                        <a:t>깽판</a:t>
                      </a:r>
                      <a:r>
                        <a:rPr lang="ko-KR" altLang="en-US" sz="1800" dirty="0" smtClean="0"/>
                        <a:t> 치는 건 여전하구나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r>
                        <a:rPr lang="en-US" altLang="ko-KR" sz="1800" dirty="0" smtClean="0"/>
                        <a:t>. </a:t>
                      </a:r>
                      <a:r>
                        <a:rPr lang="ko-KR" altLang="en-US" sz="1800" dirty="0" smtClean="0"/>
                        <a:t>왜 그러는지 이유나 들어보자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04109024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왜 이러기는</a:t>
                      </a:r>
                      <a:r>
                        <a:rPr lang="en-US" altLang="ko-KR" sz="1800" dirty="0" smtClean="0"/>
                        <a:t>!!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err="1" smtClean="0"/>
                        <a:t>니놈들이</a:t>
                      </a:r>
                      <a:r>
                        <a:rPr lang="ko-KR" altLang="en-US" sz="1800" baseline="0" dirty="0" smtClean="0"/>
                        <a:t> 먼저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en-US" altLang="ko-KR" sz="1800" baseline="0" dirty="0" smtClean="0"/>
                        <a:t>DICE</a:t>
                      </a:r>
                      <a:r>
                        <a:rPr lang="ko-KR" altLang="en-US" sz="1800" baseline="0" dirty="0" smtClean="0"/>
                        <a:t>를 </a:t>
                      </a:r>
                      <a:r>
                        <a:rPr lang="ko-KR" altLang="en-US" sz="1800" baseline="0" dirty="0" err="1" smtClean="0"/>
                        <a:t>유통시켰잖아</a:t>
                      </a:r>
                      <a:r>
                        <a:rPr lang="en-US" altLang="ko-KR" sz="1800" baseline="0" dirty="0" smtClean="0"/>
                        <a:t>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1068593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왕눈</a:t>
                      </a:r>
                      <a:r>
                        <a:rPr lang="ko-KR" altLang="en-US" sz="1800" dirty="0" smtClean="0"/>
                        <a:t>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aseline="0" dirty="0" smtClean="0"/>
                        <a:t>DICE? </a:t>
                      </a:r>
                      <a:r>
                        <a:rPr lang="ko-KR" altLang="en-US" sz="1800" baseline="0" dirty="0" smtClean="0"/>
                        <a:t>뭐 여긴 보드게임 </a:t>
                      </a:r>
                      <a:r>
                        <a:rPr lang="ko-KR" altLang="en-US" sz="1800" baseline="0" dirty="0" err="1" smtClean="0"/>
                        <a:t>카페니까</a:t>
                      </a:r>
                      <a:r>
                        <a:rPr lang="ko-KR" altLang="en-US" sz="1800" baseline="0" dirty="0" smtClean="0"/>
                        <a:t> 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ko-KR" altLang="en-US" sz="1800" baseline="0" dirty="0" smtClean="0"/>
                        <a:t>당연한 거 아니야</a:t>
                      </a:r>
                      <a:r>
                        <a:rPr lang="en-US" altLang="ko-KR" sz="1800" baseline="0" dirty="0" smtClean="0"/>
                        <a:t>?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44503433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뭐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당연해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너도 나한테 좀 맞자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897877547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왕눈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아니 갑자기 왜 이래</a:t>
                      </a:r>
                      <a:r>
                        <a:rPr lang="en-US" altLang="ko-KR" sz="1800" dirty="0" smtClean="0"/>
                        <a:t>?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대화로 해결하자고</a:t>
                      </a:r>
                      <a:r>
                        <a:rPr lang="en-US" altLang="ko-KR" sz="1800" dirty="0" smtClean="0"/>
                        <a:t>!!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046198736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그래 대화로 하자고 몸의 대화로 말이지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일단 몇 대 맞고 시작하자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184049872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Event_Stage_DICE_02_01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4260947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1420011"/>
              </p:ext>
            </p:extLst>
          </p:nvPr>
        </p:nvGraphicFramePr>
        <p:xfrm>
          <a:off x="2135863" y="25400"/>
          <a:ext cx="8003586" cy="67899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866">
                  <a:extLst>
                    <a:ext uri="{9D8B030D-6E8A-4147-A177-3AD203B41FA5}">
                      <a16:colId xmlns:a16="http://schemas.microsoft.com/office/drawing/2014/main" val="2519328812"/>
                    </a:ext>
                  </a:extLst>
                </a:gridCol>
                <a:gridCol w="6776720">
                  <a:extLst>
                    <a:ext uri="{9D8B030D-6E8A-4147-A177-3AD203B41FA5}">
                      <a16:colId xmlns:a16="http://schemas.microsoft.com/office/drawing/2014/main" val="222492973"/>
                    </a:ext>
                  </a:extLst>
                </a:gridCol>
              </a:tblGrid>
              <a:tr h="461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인물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대사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9850594"/>
                  </a:ext>
                </a:extLst>
              </a:tr>
              <a:tr h="6239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사회자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오래 기다리셨습니다</a:t>
                      </a:r>
                      <a:r>
                        <a:rPr lang="en-US" altLang="ko-KR" sz="1800" dirty="0" smtClean="0"/>
                        <a:t>. </a:t>
                      </a:r>
                      <a:r>
                        <a:rPr lang="ko-KR" altLang="en-US" sz="1800" dirty="0" smtClean="0"/>
                        <a:t>오늘의 메인 이벤트</a:t>
                      </a:r>
                      <a:r>
                        <a:rPr lang="en-US" altLang="ko-KR" sz="1800" dirty="0" smtClean="0"/>
                        <a:t>!!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보드게임의 황제를 이겨라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575275919"/>
                  </a:ext>
                </a:extLst>
              </a:tr>
              <a:tr h="461177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/>
                        <a:t>천둥</a:t>
                      </a:r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뭐야 이건</a:t>
                      </a:r>
                      <a:r>
                        <a:rPr lang="en-US" altLang="ko-KR" sz="1800" dirty="0" smtClean="0"/>
                        <a:t>?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549843958"/>
                  </a:ext>
                </a:extLst>
              </a:tr>
              <a:tr h="6239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사회자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지하도시 </a:t>
                      </a:r>
                      <a:r>
                        <a:rPr lang="ko-KR" altLang="en-US" sz="1800" dirty="0" err="1" smtClean="0"/>
                        <a:t>비돌</a:t>
                      </a:r>
                      <a:r>
                        <a:rPr lang="ko-KR" altLang="en-US" sz="1800" dirty="0" smtClean="0"/>
                        <a:t> 아니 전국 보드게임 황제</a:t>
                      </a:r>
                      <a:r>
                        <a:rPr lang="en-US" altLang="ko-KR" sz="1800" dirty="0" smtClean="0"/>
                        <a:t>!!</a:t>
                      </a:r>
                    </a:p>
                    <a:p>
                      <a:pPr algn="ctr" latinLnBrk="1"/>
                      <a:r>
                        <a:rPr lang="ko-KR" altLang="en-US" sz="1800" dirty="0" err="1" smtClean="0"/>
                        <a:t>비도르즈의</a:t>
                      </a:r>
                      <a:r>
                        <a:rPr lang="ko-KR" altLang="en-US" sz="1800" dirty="0" smtClean="0"/>
                        <a:t> </a:t>
                      </a:r>
                      <a:r>
                        <a:rPr lang="en-US" altLang="ko-KR" sz="1800" dirty="0" smtClean="0"/>
                        <a:t>No.1</a:t>
                      </a:r>
                      <a:r>
                        <a:rPr lang="ko-KR" altLang="en-US" sz="1800" baseline="0" dirty="0" smtClean="0"/>
                        <a:t>께서 입장하십니다</a:t>
                      </a:r>
                      <a:r>
                        <a:rPr lang="en-US" altLang="ko-KR" sz="1800" baseline="0" dirty="0" smtClean="0"/>
                        <a:t>!!!!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041090243"/>
                  </a:ext>
                </a:extLst>
              </a:tr>
              <a:tr h="461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야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smtClean="0"/>
                        <a:t>잠깐만</a:t>
                      </a:r>
                      <a:r>
                        <a:rPr lang="en-US" altLang="ko-KR" sz="1800" dirty="0" smtClean="0"/>
                        <a:t>…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10685934"/>
                  </a:ext>
                </a:extLst>
              </a:tr>
              <a:tr h="461177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???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여</a:t>
                      </a:r>
                      <a:r>
                        <a:rPr lang="en-US" altLang="ko-KR" sz="1800" dirty="0" smtClean="0"/>
                        <a:t>! </a:t>
                      </a:r>
                      <a:r>
                        <a:rPr lang="ko-KR" altLang="en-US" sz="1800" dirty="0" smtClean="0"/>
                        <a:t>천둥</a:t>
                      </a:r>
                      <a:r>
                        <a:rPr lang="en-US" altLang="ko-KR" sz="1800" dirty="0" smtClean="0"/>
                        <a:t>.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여기까진 무슨 일이야</a:t>
                      </a:r>
                      <a:r>
                        <a:rPr lang="en-US" altLang="ko-KR" sz="1800" baseline="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897877547"/>
                  </a:ext>
                </a:extLst>
              </a:tr>
              <a:tr h="461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aseline="0" dirty="0" smtClean="0"/>
                        <a:t>지</a:t>
                      </a:r>
                      <a:r>
                        <a:rPr lang="en-US" altLang="ko-KR" sz="1800" baseline="0" dirty="0" smtClean="0"/>
                        <a:t>… </a:t>
                      </a:r>
                      <a:r>
                        <a:rPr lang="ko-KR" altLang="en-US" sz="1800" baseline="0" dirty="0" smtClean="0"/>
                        <a:t>진수</a:t>
                      </a:r>
                      <a:r>
                        <a:rPr lang="en-US" altLang="ko-KR" sz="1800" baseline="0" dirty="0" smtClean="0"/>
                        <a:t>?!!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980131232"/>
                  </a:ext>
                </a:extLst>
              </a:tr>
              <a:tr h="4611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smtClean="0"/>
                        <a:t>너도 </a:t>
                      </a:r>
                      <a:r>
                        <a:rPr lang="ko-KR" altLang="en-US" sz="1800" dirty="0" err="1" smtClean="0"/>
                        <a:t>한패였어</a:t>
                      </a:r>
                      <a:r>
                        <a:rPr lang="en-US" altLang="ko-KR" sz="180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046198736"/>
                  </a:ext>
                </a:extLst>
              </a:tr>
              <a:tr h="6239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한패라니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뭐 나도 여기 </a:t>
                      </a:r>
                      <a:r>
                        <a:rPr lang="ko-KR" altLang="en-US" sz="1800" dirty="0" err="1" smtClean="0"/>
                        <a:t>비도르즈에서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여러 번 신세 지고 있긴 한데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184049872"/>
                  </a:ext>
                </a:extLst>
              </a:tr>
              <a:tr h="62394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 설마 </a:t>
                      </a:r>
                      <a:r>
                        <a:rPr lang="ko-KR" altLang="en-US" sz="1800" dirty="0" err="1" smtClean="0"/>
                        <a:t>니가</a:t>
                      </a:r>
                      <a:r>
                        <a:rPr lang="ko-KR" altLang="en-US" sz="1800" dirty="0" smtClean="0"/>
                        <a:t> 나를 배신해</a:t>
                      </a:r>
                      <a:r>
                        <a:rPr lang="en-US" altLang="ko-KR" sz="1800" dirty="0" smtClean="0"/>
                        <a:t>?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너희들 나한테 다 죽었어</a:t>
                      </a:r>
                      <a:r>
                        <a:rPr lang="en-US" altLang="ko-KR" sz="1800" dirty="0" smtClean="0"/>
                        <a:t>!!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240926936"/>
                  </a:ext>
                </a:extLst>
              </a:tr>
              <a:tr h="73408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무슨 일인지는 모르겠지만 싸울 거면 이곳의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err="1" smtClean="0"/>
                        <a:t>룰으로</a:t>
                      </a:r>
                      <a:r>
                        <a:rPr lang="ko-KR" altLang="en-US" sz="1800" baseline="0" dirty="0" smtClean="0"/>
                        <a:t> 하자고</a:t>
                      </a:r>
                      <a:r>
                        <a:rPr lang="en-US" altLang="ko-KR" sz="1800" baseline="0" dirty="0" smtClean="0"/>
                        <a:t>. </a:t>
                      </a:r>
                      <a:r>
                        <a:rPr lang="ko-KR" altLang="en-US" sz="1800" baseline="0" dirty="0" err="1" smtClean="0"/>
                        <a:t>비도르마블</a:t>
                      </a:r>
                      <a:r>
                        <a:rPr lang="en-US" altLang="ko-KR" sz="1800" baseline="0" dirty="0" smtClean="0"/>
                        <a:t>. 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909087367"/>
                  </a:ext>
                </a:extLst>
              </a:tr>
              <a:tr h="734083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800" dirty="0" smtClean="0"/>
                        <a:t>진수</a:t>
                      </a:r>
                    </a:p>
                    <a:p>
                      <a:pPr algn="ctr" latinLnBrk="1"/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baseline="0" dirty="0" smtClean="0"/>
                        <a:t>쫄리면 뒈지시던가</a:t>
                      </a:r>
                      <a:r>
                        <a:rPr lang="en-US" altLang="ko-KR" sz="1800" baseline="0" dirty="0" smtClean="0"/>
                        <a:t>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91805752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Event_Stage_DICE_03_01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427530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06748353"/>
              </p:ext>
            </p:extLst>
          </p:nvPr>
        </p:nvGraphicFramePr>
        <p:xfrm>
          <a:off x="2156414" y="439874"/>
          <a:ext cx="8003586" cy="61665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6866">
                  <a:extLst>
                    <a:ext uri="{9D8B030D-6E8A-4147-A177-3AD203B41FA5}">
                      <a16:colId xmlns:a16="http://schemas.microsoft.com/office/drawing/2014/main" val="2519328812"/>
                    </a:ext>
                  </a:extLst>
                </a:gridCol>
                <a:gridCol w="6776720">
                  <a:extLst>
                    <a:ext uri="{9D8B030D-6E8A-4147-A177-3AD203B41FA5}">
                      <a16:colId xmlns:a16="http://schemas.microsoft.com/office/drawing/2014/main" val="222492973"/>
                    </a:ext>
                  </a:extLst>
                </a:gridCol>
              </a:tblGrid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인물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대사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152985059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파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err="1" smtClean="0"/>
                        <a:t>파산이라니</a:t>
                      </a:r>
                      <a:r>
                        <a:rPr lang="en-US" altLang="ko-KR" sz="1800" dirty="0" smtClean="0"/>
                        <a:t>…. </a:t>
                      </a:r>
                      <a:r>
                        <a:rPr lang="ko-KR" altLang="en-US" sz="1800" dirty="0" smtClean="0"/>
                        <a:t>구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err="1" smtClean="0"/>
                        <a:t>구라야</a:t>
                      </a:r>
                      <a:r>
                        <a:rPr lang="en-US" altLang="ko-KR" sz="1800" dirty="0" smtClean="0"/>
                        <a:t>! 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진수 너 </a:t>
                      </a:r>
                      <a:r>
                        <a:rPr lang="ko-KR" altLang="en-US" sz="1800" dirty="0" err="1" smtClean="0"/>
                        <a:t>이녀석</a:t>
                      </a:r>
                      <a:r>
                        <a:rPr lang="en-US" altLang="ko-KR" sz="1800" dirty="0" smtClean="0"/>
                        <a:t>! </a:t>
                      </a:r>
                      <a:r>
                        <a:rPr lang="ko-KR" altLang="en-US" sz="1800" dirty="0" err="1" smtClean="0"/>
                        <a:t>구라를</a:t>
                      </a:r>
                      <a:r>
                        <a:rPr lang="ko-KR" altLang="en-US" sz="1800" dirty="0" smtClean="0"/>
                        <a:t> 쳐</a:t>
                      </a:r>
                      <a:r>
                        <a:rPr lang="en-US" altLang="ko-KR" sz="1800" dirty="0" smtClean="0"/>
                        <a:t>?!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575275919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구라는 무슨</a:t>
                      </a:r>
                      <a:r>
                        <a:rPr lang="en-US" altLang="ko-KR" sz="1800" dirty="0" smtClean="0"/>
                        <a:t>! </a:t>
                      </a:r>
                      <a:r>
                        <a:rPr lang="ko-KR" altLang="en-US" sz="1800" dirty="0" smtClean="0"/>
                        <a:t>천둥</a:t>
                      </a:r>
                      <a:r>
                        <a:rPr lang="ko-KR" altLang="en-US" sz="1800" baseline="0" dirty="0" smtClean="0"/>
                        <a:t> 너도 똑같은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ko-KR" altLang="en-US" sz="1800" baseline="0" dirty="0" smtClean="0"/>
                        <a:t>주사위를 쓰고 있잖아</a:t>
                      </a:r>
                      <a:endParaRPr lang="en-US" altLang="ko-KR" sz="1800" dirty="0" smtClean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549843958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err="1" smtClean="0"/>
                        <a:t>으으</a:t>
                      </a:r>
                      <a:r>
                        <a:rPr lang="en-US" altLang="ko-KR" sz="1800" dirty="0" smtClean="0"/>
                        <a:t>…. </a:t>
                      </a:r>
                      <a:r>
                        <a:rPr lang="ko-KR" altLang="en-US" sz="1800" dirty="0" smtClean="0"/>
                        <a:t>아무튼 니들이 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en-US" altLang="ko-KR" sz="1800" dirty="0" smtClean="0"/>
                        <a:t>DICE</a:t>
                      </a:r>
                      <a:r>
                        <a:rPr lang="ko-KR" altLang="en-US" sz="1800" dirty="0" smtClean="0"/>
                        <a:t>란 물건으로 </a:t>
                      </a:r>
                      <a:r>
                        <a:rPr lang="ko-KR" altLang="en-US" sz="1800" dirty="0" err="1" smtClean="0"/>
                        <a:t>비돌을</a:t>
                      </a:r>
                      <a:r>
                        <a:rPr lang="ko-KR" altLang="en-US" sz="1800" dirty="0" smtClean="0"/>
                        <a:t> 엉망으로 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err="1" smtClean="0"/>
                        <a:t>만드려고</a:t>
                      </a:r>
                      <a:r>
                        <a:rPr lang="ko-KR" altLang="en-US" sz="1800" dirty="0" smtClean="0"/>
                        <a:t> 했다고</a:t>
                      </a:r>
                      <a:r>
                        <a:rPr lang="en-US" altLang="ko-KR" sz="1800" dirty="0" smtClean="0"/>
                        <a:t>?!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04109024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 smtClean="0"/>
                        <a:t>DICE?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주사위야 보드게임 </a:t>
                      </a:r>
                      <a:r>
                        <a:rPr lang="ko-KR" altLang="en-US" sz="1800" baseline="0" dirty="0" err="1" smtClean="0"/>
                        <a:t>카페니까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ko-KR" altLang="en-US" sz="1800" baseline="0" dirty="0" smtClean="0"/>
                        <a:t>당연히 있는 거지</a:t>
                      </a:r>
                      <a:r>
                        <a:rPr lang="en-US" altLang="ko-KR" sz="1800" baseline="0" dirty="0" smtClean="0"/>
                        <a:t>. </a:t>
                      </a:r>
                      <a:r>
                        <a:rPr lang="ko-KR" altLang="en-US" sz="1800" baseline="0" dirty="0" err="1" smtClean="0"/>
                        <a:t>방금까지</a:t>
                      </a:r>
                      <a:r>
                        <a:rPr lang="ko-KR" altLang="en-US" sz="1800" baseline="0" dirty="0" smtClean="0"/>
                        <a:t> 너도</a:t>
                      </a:r>
                      <a:endParaRPr lang="en-US" altLang="ko-KR" sz="1800" baseline="0" dirty="0" smtClean="0"/>
                    </a:p>
                    <a:p>
                      <a:pPr algn="ctr" latinLnBrk="1"/>
                      <a:r>
                        <a:rPr lang="ko-KR" altLang="en-US" sz="1800" baseline="0" dirty="0" smtClean="0"/>
                        <a:t> 주사위를 쓰고 있었잖아</a:t>
                      </a:r>
                      <a:endParaRPr lang="en-US" altLang="ko-KR" sz="1800" baseline="0" dirty="0" smtClean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610685934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baseline="0" dirty="0" smtClean="0"/>
                        <a:t>DICE</a:t>
                      </a:r>
                      <a:r>
                        <a:rPr lang="ko-KR" altLang="en-US" sz="1800" baseline="0" dirty="0" smtClean="0"/>
                        <a:t>가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err="1" smtClean="0"/>
                        <a:t>주사위라고</a:t>
                      </a:r>
                      <a:r>
                        <a:rPr lang="en-US" altLang="ko-KR" sz="1800" baseline="0" dirty="0" smtClean="0"/>
                        <a:t>…?</a:t>
                      </a:r>
                    </a:p>
                    <a:p>
                      <a:pPr algn="ctr" latinLnBrk="1"/>
                      <a:r>
                        <a:rPr lang="ko-KR" altLang="en-US" sz="1800" baseline="0" dirty="0" smtClean="0"/>
                        <a:t>약 같은 게 아니고</a:t>
                      </a:r>
                      <a:r>
                        <a:rPr lang="en-US" altLang="ko-KR" sz="1800" baseline="0" dirty="0" smtClean="0"/>
                        <a:t>?! </a:t>
                      </a:r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445034333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약</a:t>
                      </a:r>
                      <a:r>
                        <a:rPr lang="en-US" altLang="ko-KR" sz="1800" dirty="0" smtClean="0"/>
                        <a:t>? </a:t>
                      </a:r>
                      <a:r>
                        <a:rPr lang="ko-KR" altLang="en-US" sz="1800" dirty="0" smtClean="0"/>
                        <a:t>무슨 헛소리를 하는 거야</a:t>
                      </a:r>
                      <a:endParaRPr lang="en-US" altLang="ko-KR" sz="1800" dirty="0" smtClean="0"/>
                    </a:p>
                    <a:p>
                      <a:pPr algn="ctr" latinLnBrk="1"/>
                      <a:r>
                        <a:rPr lang="ko-KR" altLang="en-US" sz="1800" dirty="0" smtClean="0"/>
                        <a:t>너 설마 그런</a:t>
                      </a:r>
                      <a:r>
                        <a:rPr lang="ko-KR" altLang="en-US" sz="1800" baseline="0" dirty="0" smtClean="0"/>
                        <a:t> 거 때문에 이 난리를 </a:t>
                      </a:r>
                      <a:r>
                        <a:rPr lang="ko-KR" altLang="en-US" sz="1800" baseline="0" dirty="0" err="1" smtClean="0"/>
                        <a:t>친거야</a:t>
                      </a:r>
                      <a:r>
                        <a:rPr lang="en-US" altLang="ko-KR" sz="1800" baseline="0" dirty="0" smtClean="0"/>
                        <a:t>?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897877547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천둥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하하</a:t>
                      </a:r>
                      <a:r>
                        <a:rPr lang="en-US" altLang="ko-KR" sz="1800" dirty="0" smtClean="0"/>
                        <a:t>….</a:t>
                      </a:r>
                      <a:r>
                        <a:rPr lang="ko-KR" altLang="en-US" sz="1800" dirty="0" smtClean="0"/>
                        <a:t>하하하</a:t>
                      </a:r>
                      <a:r>
                        <a:rPr lang="en-US" altLang="ko-KR" sz="1800" dirty="0" smtClean="0"/>
                        <a:t>… </a:t>
                      </a:r>
                      <a:r>
                        <a:rPr lang="ko-KR" altLang="en-US" sz="1800" dirty="0" smtClean="0"/>
                        <a:t>아</a:t>
                      </a:r>
                      <a:r>
                        <a:rPr lang="en-US" altLang="ko-KR" sz="1800" dirty="0" smtClean="0"/>
                        <a:t>!</a:t>
                      </a:r>
                    </a:p>
                    <a:p>
                      <a:pPr algn="ctr" latinLnBrk="1"/>
                      <a:r>
                        <a:rPr lang="ko-KR" altLang="en-US" sz="1800" dirty="0" smtClean="0"/>
                        <a:t>중요한 일이 생각났다</a:t>
                      </a:r>
                      <a:r>
                        <a:rPr lang="en-US" altLang="ko-KR" sz="1800" dirty="0" smtClean="0"/>
                        <a:t>!!</a:t>
                      </a:r>
                      <a:r>
                        <a:rPr lang="en-US" altLang="ko-KR" sz="1800" baseline="0" dirty="0" smtClean="0"/>
                        <a:t> </a:t>
                      </a:r>
                      <a:r>
                        <a:rPr lang="ko-KR" altLang="en-US" sz="1800" baseline="0" dirty="0" smtClean="0"/>
                        <a:t>그럼 난 이만</a:t>
                      </a:r>
                      <a:r>
                        <a:rPr lang="en-US" altLang="ko-KR" sz="1800" baseline="0" dirty="0" smtClean="0"/>
                        <a:t>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3046198736"/>
                  </a:ext>
                </a:extLst>
              </a:tr>
              <a:tr h="57357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진수 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 smtClean="0"/>
                        <a:t>야 임마</a:t>
                      </a:r>
                      <a:r>
                        <a:rPr lang="en-US" altLang="ko-KR" sz="1800" dirty="0" smtClean="0"/>
                        <a:t>!</a:t>
                      </a:r>
                      <a:r>
                        <a:rPr lang="ko-KR" altLang="en-US" sz="1800" dirty="0" smtClean="0"/>
                        <a:t> 너 거기 안 서</a:t>
                      </a:r>
                      <a:r>
                        <a:rPr lang="en-US" altLang="ko-KR" sz="1800" dirty="0" smtClean="0"/>
                        <a:t>?!!</a:t>
                      </a:r>
                      <a:endParaRPr lang="ko-KR" altLang="en-US" sz="1800" dirty="0"/>
                    </a:p>
                  </a:txBody>
                  <a:tcPr marL="90040" marR="90040" marT="45020" marB="45020"/>
                </a:tc>
                <a:extLst>
                  <a:ext uri="{0D108BD9-81ED-4DB2-BD59-A6C34878D82A}">
                    <a16:rowId xmlns:a16="http://schemas.microsoft.com/office/drawing/2014/main" val="2184049872"/>
                  </a:ext>
                </a:extLst>
              </a:tr>
            </a:tbl>
          </a:graphicData>
        </a:graphic>
      </p:graphicFrame>
      <p:sp>
        <p:nvSpPr>
          <p:cNvPr id="3" name="직사각형 2"/>
          <p:cNvSpPr/>
          <p:nvPr/>
        </p:nvSpPr>
        <p:spPr>
          <a:xfrm>
            <a:off x="0" y="0"/>
            <a:ext cx="1936865" cy="75645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/>
              <a:t>Event_Stage_DICE_03_03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938944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1657</TotalTime>
  <Words>659</Words>
  <Application>Microsoft Office PowerPoint</Application>
  <PresentationFormat>와이드스크린</PresentationFormat>
  <Paragraphs>181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6" baseType="lpstr">
      <vt:lpstr>맑은 고딕</vt:lpstr>
      <vt:lpstr>Arial</vt:lpstr>
      <vt:lpstr>Office 테마</vt:lpstr>
      <vt:lpstr>PowerPoint 프레젠테이션</vt:lpstr>
      <vt:lpstr>시나리오 컨셉</vt:lpstr>
      <vt:lpstr>이벤트 던전 난이도별 보상</vt:lpstr>
      <vt:lpstr>이벤트 던전 흐름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시나리오 에디터를 이용하여 이벤트 맵 제작</vt:lpstr>
      <vt:lpstr>실제 적용된 이벤트 맵 스크린샷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Thesalt-15</dc:creator>
  <cp:lastModifiedBy>wonhyoung Lee</cp:lastModifiedBy>
  <cp:revision>91</cp:revision>
  <dcterms:created xsi:type="dcterms:W3CDTF">2022-06-09T07:40:46Z</dcterms:created>
  <dcterms:modified xsi:type="dcterms:W3CDTF">2022-10-03T06:12:37Z</dcterms:modified>
</cp:coreProperties>
</file>

<file path=docProps/thumbnail.jpeg>
</file>